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3" r:id="rId4"/>
    <p:sldId id="293" r:id="rId5"/>
    <p:sldId id="260" r:id="rId6"/>
    <p:sldId id="261" r:id="rId7"/>
    <p:sldId id="262" r:id="rId8"/>
    <p:sldId id="277" r:id="rId9"/>
    <p:sldId id="275" r:id="rId10"/>
    <p:sldId id="278" r:id="rId11"/>
    <p:sldId id="279" r:id="rId12"/>
    <p:sldId id="280" r:id="rId13"/>
    <p:sldId id="281" r:id="rId14"/>
    <p:sldId id="282" r:id="rId15"/>
    <p:sldId id="285" r:id="rId16"/>
    <p:sldId id="271" r:id="rId17"/>
    <p:sldId id="283" r:id="rId18"/>
    <p:sldId id="286"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139" autoAdjust="0"/>
  </p:normalViewPr>
  <p:slideViewPr>
    <p:cSldViewPr>
      <p:cViewPr>
        <p:scale>
          <a:sx n="89" d="100"/>
          <a:sy n="89" d="100"/>
        </p:scale>
        <p:origin x="-8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58731-4F71-4152-9131-62B9C7F02399}" type="datetimeFigureOut">
              <a:rPr lang="en-NZ" smtClean="0"/>
              <a:pPr/>
              <a:t>19/03/2016</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3EFB5-BD1B-4845-8B36-541B012B608B}" type="slidenum">
              <a:rPr lang="en-NZ" smtClean="0"/>
              <a:pPr/>
              <a:t>‹#›</a:t>
            </a:fld>
            <a:endParaRPr lang="en-NZ"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My name is Peter Bos, I’m part of the CAW</a:t>
            </a:r>
            <a:r>
              <a:rPr lang="en-NZ" baseline="0" dirty="0" smtClean="0"/>
              <a:t> team.</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Its about</a:t>
            </a:r>
            <a:r>
              <a:rPr lang="en-NZ" baseline="0" dirty="0" smtClean="0"/>
              <a:t> people thinking it is safe and normal to walk or cycle – what we </a:t>
            </a:r>
            <a:r>
              <a:rPr lang="en-NZ" baseline="0" dirty="0" smtClean="0"/>
              <a:t>want </a:t>
            </a:r>
            <a:r>
              <a:rPr lang="en-NZ" baseline="0" dirty="0" smtClean="0"/>
              <a:t>is champion areas</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10</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 have General discussion</a:t>
            </a:r>
            <a:r>
              <a:rPr lang="en-NZ" baseline="0" dirty="0" smtClean="0"/>
              <a:t> on what is happening, share thoughts on highest priorities, share submissions.</a:t>
            </a:r>
          </a:p>
        </p:txBody>
      </p:sp>
      <p:sp>
        <p:nvSpPr>
          <p:cNvPr id="4" name="Slide Number Placeholder 3"/>
          <p:cNvSpPr>
            <a:spLocks noGrp="1"/>
          </p:cNvSpPr>
          <p:nvPr>
            <p:ph type="sldNum" sz="quarter" idx="10"/>
          </p:nvPr>
        </p:nvSpPr>
        <p:spPr/>
        <p:txBody>
          <a:bodyPr/>
          <a:lstStyle/>
          <a:p>
            <a:fld id="{48D3EFB5-BD1B-4845-8B36-541B012B608B}" type="slidenum">
              <a:rPr lang="en-NZ" smtClean="0"/>
              <a:pPr/>
              <a:t>11</a:t>
            </a:fld>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It is important to protect right of way.</a:t>
            </a:r>
            <a:r>
              <a:rPr lang="en-NZ" baseline="0" dirty="0" smtClean="0"/>
              <a:t> </a:t>
            </a:r>
            <a:r>
              <a:rPr lang="en-NZ" dirty="0" smtClean="0"/>
              <a:t>we like</a:t>
            </a:r>
            <a:r>
              <a:rPr lang="en-NZ" baseline="0" dirty="0" smtClean="0"/>
              <a:t> to call any vehicle </a:t>
            </a:r>
            <a:r>
              <a:rPr lang="en-NZ" baseline="0" dirty="0" err="1" smtClean="0"/>
              <a:t>accessway</a:t>
            </a:r>
            <a:r>
              <a:rPr lang="en-NZ" baseline="0" dirty="0" smtClean="0"/>
              <a:t> with  under 500 </a:t>
            </a:r>
            <a:r>
              <a:rPr lang="en-NZ" baseline="0" dirty="0" err="1" smtClean="0"/>
              <a:t>vpd</a:t>
            </a:r>
            <a:r>
              <a:rPr lang="en-NZ" baseline="0" dirty="0" smtClean="0"/>
              <a:t> a driveway crossing where pedestrians have right of way.  See Guidelines for vision impaired.</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12</a:t>
            </a:fld>
            <a:endParaRPr lang="en-N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“Pedestrian design guide” along side with “code</a:t>
            </a:r>
            <a:r>
              <a:rPr lang="en-NZ" baseline="0" dirty="0" smtClean="0"/>
              <a:t> for cyclists” is</a:t>
            </a:r>
            <a:r>
              <a:rPr lang="en-NZ" dirty="0" smtClean="0"/>
              <a:t> equal</a:t>
            </a:r>
            <a:r>
              <a:rPr lang="en-NZ" baseline="0" dirty="0" smtClean="0"/>
              <a:t> to any designs guide. Keeping it simple.</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13</a:t>
            </a:fld>
            <a:endParaRPr lang="en-N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These kids are going to grow to</a:t>
            </a:r>
            <a:r>
              <a:rPr lang="en-NZ" baseline="0" dirty="0" smtClean="0"/>
              <a:t> become</a:t>
            </a:r>
            <a:r>
              <a:rPr lang="en-NZ" dirty="0" smtClean="0"/>
              <a:t> a nuisance</a:t>
            </a:r>
            <a:r>
              <a:rPr lang="en-NZ" baseline="0" dirty="0" smtClean="0"/>
              <a:t> to older people sharing the foot paths.</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14</a:t>
            </a:fld>
            <a:endParaRPr lang="en-N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Approach hasn’t been lasting for more</a:t>
            </a:r>
            <a:r>
              <a:rPr lang="en-NZ" baseline="0" dirty="0" smtClean="0"/>
              <a:t> than a few years. </a:t>
            </a:r>
            <a:r>
              <a:rPr lang="en-NZ" dirty="0" smtClean="0"/>
              <a:t>Cycle plan</a:t>
            </a:r>
            <a:r>
              <a:rPr lang="en-NZ" baseline="0" dirty="0" smtClean="0"/>
              <a:t> loses funding (Change of government), Council changed approach but then lost political support. (thanks to Police enforcement, made it look like revenue gathering). But a lot of on road parking did get removed in 2005 cycle plan.</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15</a:t>
            </a:fld>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Hamilton</a:t>
            </a:r>
            <a:r>
              <a:rPr lang="en-NZ" baseline="0" dirty="0" smtClean="0"/>
              <a:t> City Council cycle lane width 1.5m with Car lane to suit. It is little things that make a big difference</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16</a:t>
            </a:fld>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Partner</a:t>
            </a:r>
            <a:r>
              <a:rPr lang="en-NZ" baseline="0" dirty="0" smtClean="0"/>
              <a:t> NZTA and Hamilton City Council we do get good outcomes – Te Rapa Bypass, a good wide off road path. </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17</a:t>
            </a:fld>
            <a:endParaRPr lang="en-N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First</a:t>
            </a:r>
            <a:r>
              <a:rPr lang="en-NZ" baseline="0" dirty="0" smtClean="0"/>
              <a:t> we need it safe for novices, Adults need to talk less about danger and more about how safe it is.</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18</a:t>
            </a:fld>
            <a:endParaRPr lang="en-N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To</a:t>
            </a:r>
            <a:r>
              <a:rPr lang="en-NZ" baseline="0" dirty="0" smtClean="0"/>
              <a:t> help w</a:t>
            </a:r>
            <a:r>
              <a:rPr lang="en-NZ" dirty="0" smtClean="0"/>
              <a:t>e</a:t>
            </a:r>
            <a:r>
              <a:rPr lang="en-NZ" baseline="0" dirty="0" smtClean="0"/>
              <a:t> now have a NZTA person attend our cycle meeting once per month</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19</a:t>
            </a:fld>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Keeping left, cyclists</a:t>
            </a:r>
            <a:r>
              <a:rPr lang="en-NZ" baseline="0" dirty="0" smtClean="0"/>
              <a:t> dismount</a:t>
            </a:r>
          </a:p>
          <a:p>
            <a:r>
              <a:rPr lang="en-NZ" baseline="0" dirty="0" smtClean="0"/>
              <a:t>When the railway bridge was built there was no footbridge included. However, that didn’t stop pedestrians from using it. In 1888 the wooden planking was removed to discourage pedestrians from crossing and some people were prosecuted, including Hamilton town clerk Mr J M Gelling, who was fined 5 shilling</a:t>
            </a:r>
          </a:p>
          <a:p>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2</a:t>
            </a:fld>
            <a:endParaRPr lang="en-N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Yellow</a:t>
            </a:r>
            <a:r>
              <a:rPr lang="en-NZ" baseline="0" dirty="0" smtClean="0"/>
              <a:t> hatching does work, but no matter how good the off road paths are cyclist will still use the road. NZTA maintain on road cycle lane even when good quality off road cycle path are along side.</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20</a:t>
            </a:fld>
            <a:endParaRPr lang="en-N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group was burnt out, our</a:t>
            </a:r>
            <a:r>
              <a:rPr lang="en-NZ" baseline="0" dirty="0" smtClean="0"/>
              <a:t> chairman had nasty accident, our submission writers need a time out, council and government lots of endless consultation very little investment. (the 40km program did not need much input from CAW)</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21</a:t>
            </a:fld>
            <a:endParaRPr lang="en-N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a:t>
            </a:r>
            <a:r>
              <a:rPr lang="en-NZ" baseline="0" dirty="0" smtClean="0"/>
              <a:t> f</a:t>
            </a:r>
            <a:r>
              <a:rPr lang="en-NZ" dirty="0" smtClean="0"/>
              <a:t>ew</a:t>
            </a:r>
            <a:r>
              <a:rPr lang="en-NZ" baseline="0" dirty="0" smtClean="0"/>
              <a:t> rail trails in that lot, People talking about riding</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22</a:t>
            </a:fld>
            <a:endParaRPr lang="en-N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END</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24</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Could change the names</a:t>
            </a:r>
            <a:r>
              <a:rPr lang="en-NZ" baseline="0" dirty="0" smtClean="0"/>
              <a:t> and date it 2016</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3</a:t>
            </a:fld>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 ask for update on the project in 2013-</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4</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First local district plan was written in 1960s,</a:t>
            </a:r>
            <a:r>
              <a:rPr lang="en-NZ" baseline="0" dirty="0" smtClean="0"/>
              <a:t> looks to be a link between limiting higher density and town planning rules</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5</a:t>
            </a:fld>
            <a:endParaRPr lang="en-N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Paris 1 bike share per 97 inhabitants, London</a:t>
            </a:r>
            <a:r>
              <a:rPr lang="en-NZ" baseline="0" dirty="0" smtClean="0"/>
              <a:t> 1 per 984, NY 1 per 8,336 – would be interesting to see Hamilton with 1,500 bikes available, and no helmet laws.</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6</a:t>
            </a:fld>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It is common</a:t>
            </a:r>
            <a:r>
              <a:rPr lang="en-NZ" baseline="0" dirty="0" smtClean="0"/>
              <a:t> to hear people say “we don’t have the density of European cities”. </a:t>
            </a:r>
            <a:r>
              <a:rPr lang="en-NZ" dirty="0" smtClean="0"/>
              <a:t>If Hamilton</a:t>
            </a:r>
            <a:r>
              <a:rPr lang="en-NZ" baseline="0" dirty="0" smtClean="0"/>
              <a:t> NZ was a city in The Netherlands or Germany it’s compactness would be very average / normal.</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7</a:t>
            </a:fld>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err="1" smtClean="0"/>
              <a:t>Rototuna</a:t>
            </a:r>
            <a:r>
              <a:rPr lang="en-NZ" dirty="0" smtClean="0"/>
              <a:t> Junior High School has about 630 students and about 60 per cent of them cycle, census</a:t>
            </a:r>
            <a:r>
              <a:rPr lang="en-NZ" baseline="0" dirty="0" smtClean="0"/>
              <a:t> data shows only 2% cycle to work in that area. New cycle paths in Melville area will bring it up to 5% in 2018 census.</a:t>
            </a:r>
            <a:endParaRPr lang="en-NZ" dirty="0" smtClean="0"/>
          </a:p>
        </p:txBody>
      </p:sp>
      <p:sp>
        <p:nvSpPr>
          <p:cNvPr id="4" name="Slide Number Placeholder 3"/>
          <p:cNvSpPr>
            <a:spLocks noGrp="1"/>
          </p:cNvSpPr>
          <p:nvPr>
            <p:ph type="sldNum" sz="quarter" idx="10"/>
          </p:nvPr>
        </p:nvSpPr>
        <p:spPr/>
        <p:txBody>
          <a:bodyPr/>
          <a:lstStyle/>
          <a:p>
            <a:fld id="{48D3EFB5-BD1B-4845-8B36-541B012B608B}" type="slidenum">
              <a:rPr lang="en-NZ" smtClean="0"/>
              <a:pPr/>
              <a:t>8</a:t>
            </a:fld>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 want to be better than 5%, We what to be above 10%, have Good Cycling conditions </a:t>
            </a:r>
            <a:r>
              <a:rPr lang="en-NZ" baseline="0" dirty="0" smtClean="0"/>
              <a:t>and in some places be champions – from German 2020 cycle plan</a:t>
            </a:r>
            <a:endParaRPr lang="en-NZ" dirty="0"/>
          </a:p>
        </p:txBody>
      </p:sp>
      <p:sp>
        <p:nvSpPr>
          <p:cNvPr id="4" name="Slide Number Placeholder 3"/>
          <p:cNvSpPr>
            <a:spLocks noGrp="1"/>
          </p:cNvSpPr>
          <p:nvPr>
            <p:ph type="sldNum" sz="quarter" idx="10"/>
          </p:nvPr>
        </p:nvSpPr>
        <p:spPr/>
        <p:txBody>
          <a:bodyPr/>
          <a:lstStyle/>
          <a:p>
            <a:fld id="{48D3EFB5-BD1B-4845-8B36-541B012B608B}" type="slidenum">
              <a:rPr lang="en-NZ" smtClean="0"/>
              <a:pPr/>
              <a:t>9</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38158-8F15-4FB5-AB8C-CAC1426FB131}" type="datetimeFigureOut">
              <a:rPr lang="en-NZ" smtClean="0"/>
              <a:pPr/>
              <a:t>19/03/2016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1036E11-0DB6-4471-BBA6-8F3CC6929C17}"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38158-8F15-4FB5-AB8C-CAC1426FB131}" type="datetimeFigureOut">
              <a:rPr lang="en-NZ" smtClean="0"/>
              <a:pPr/>
              <a:t>19/03/2016</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36E11-0DB6-4471-BBA6-8F3CC6929C17}"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r>
              <a:rPr lang="en-NZ" sz="3600" b="0" dirty="0" smtClean="0"/>
              <a:t>CAN-Do 2016</a:t>
            </a:r>
            <a:br>
              <a:rPr lang="en-NZ" sz="3600" b="0" dirty="0" smtClean="0"/>
            </a:br>
            <a:r>
              <a:rPr lang="en-NZ" sz="3600" b="0" dirty="0" smtClean="0"/>
              <a:t>Hamilton</a:t>
            </a:r>
            <a:endParaRPr lang="en-NZ" sz="3600" b="0" dirty="0"/>
          </a:p>
        </p:txBody>
      </p:sp>
      <p:sp>
        <p:nvSpPr>
          <p:cNvPr id="7" name="Text Placeholder 6"/>
          <p:cNvSpPr>
            <a:spLocks noGrp="1"/>
          </p:cNvSpPr>
          <p:nvPr>
            <p:ph type="body" sz="half" idx="2"/>
          </p:nvPr>
        </p:nvSpPr>
        <p:spPr>
          <a:xfrm>
            <a:off x="323528" y="1435100"/>
            <a:ext cx="3888432" cy="4691063"/>
          </a:xfrm>
        </p:spPr>
        <p:txBody>
          <a:bodyPr anchor="ctr">
            <a:normAutofit/>
          </a:bodyPr>
          <a:lstStyle/>
          <a:p>
            <a:r>
              <a:rPr lang="en-NZ" sz="2400" dirty="0" smtClean="0"/>
              <a:t>Content</a:t>
            </a:r>
          </a:p>
          <a:p>
            <a:pPr>
              <a:buFont typeface="Wingdings" pitchFamily="2" charset="2"/>
              <a:buChar char="§"/>
            </a:pPr>
            <a:r>
              <a:rPr lang="en-NZ" sz="2400" dirty="0" smtClean="0"/>
              <a:t>A bit of Hamilton’s History</a:t>
            </a:r>
          </a:p>
          <a:p>
            <a:pPr>
              <a:buFont typeface="Wingdings" pitchFamily="2" charset="2"/>
              <a:buChar char="§"/>
            </a:pPr>
            <a:r>
              <a:rPr lang="en-NZ" sz="2400" dirty="0" smtClean="0"/>
              <a:t>Hamilton growth</a:t>
            </a:r>
          </a:p>
          <a:p>
            <a:pPr>
              <a:buFont typeface="Wingdings" pitchFamily="2" charset="2"/>
              <a:buChar char="§"/>
            </a:pPr>
            <a:r>
              <a:rPr lang="en-NZ" sz="2400" dirty="0" smtClean="0"/>
              <a:t>Partners – The wheeled pedestrian</a:t>
            </a:r>
          </a:p>
          <a:p>
            <a:pPr>
              <a:buFont typeface="Wingdings" pitchFamily="2" charset="2"/>
              <a:buChar char="§"/>
            </a:pPr>
            <a:r>
              <a:rPr lang="en-NZ" sz="2400" dirty="0" smtClean="0"/>
              <a:t>A biker is not a wheeled pedestrian</a:t>
            </a:r>
          </a:p>
          <a:p>
            <a:pPr>
              <a:buFont typeface="Wingdings" pitchFamily="2" charset="2"/>
              <a:buChar char="§"/>
            </a:pPr>
            <a:r>
              <a:rPr lang="en-NZ" sz="2400" dirty="0" smtClean="0"/>
              <a:t>Change</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4139952" y="188640"/>
            <a:ext cx="4615646" cy="652521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02832" cy="707678"/>
          </a:xfrm>
        </p:spPr>
        <p:txBody>
          <a:bodyPr anchor="ctr">
            <a:normAutofit fontScale="90000"/>
          </a:bodyPr>
          <a:lstStyle/>
          <a:p>
            <a:pPr algn="ctr"/>
            <a:r>
              <a:rPr lang="en-NZ" sz="4400" b="0" dirty="0" smtClean="0"/>
              <a:t>Cycle safety panel</a:t>
            </a:r>
            <a:endParaRPr lang="en-NZ" sz="4400" b="0" dirty="0"/>
          </a:p>
        </p:txBody>
      </p:sp>
      <p:sp>
        <p:nvSpPr>
          <p:cNvPr id="4" name="Text Placeholder 3"/>
          <p:cNvSpPr>
            <a:spLocks noGrp="1"/>
          </p:cNvSpPr>
          <p:nvPr>
            <p:ph type="body" sz="half" idx="2"/>
          </p:nvPr>
        </p:nvSpPr>
        <p:spPr>
          <a:xfrm>
            <a:off x="457200" y="1268760"/>
            <a:ext cx="4618856" cy="4968552"/>
          </a:xfrm>
        </p:spPr>
        <p:txBody>
          <a:bodyPr anchor="ctr">
            <a:noAutofit/>
          </a:bodyPr>
          <a:lstStyle/>
          <a:p>
            <a:r>
              <a:rPr lang="en-NZ" sz="2400" dirty="0" smtClean="0"/>
              <a:t>“difference between the Dutch protests and other cycling advocacy campaigns is that “Stop de </a:t>
            </a:r>
            <a:r>
              <a:rPr lang="en-NZ" sz="2400" dirty="0" err="1" smtClean="0"/>
              <a:t>Kindermoord</a:t>
            </a:r>
            <a:r>
              <a:rPr lang="en-NZ" sz="2400" dirty="0" smtClean="0"/>
              <a:t>” was not about cycling versus cars, it was about child </a:t>
            </a:r>
            <a:r>
              <a:rPr lang="en-NZ" sz="2400" b="1" dirty="0" smtClean="0"/>
              <a:t>safety on roads</a:t>
            </a:r>
            <a:r>
              <a:rPr lang="en-NZ" sz="2400" dirty="0" smtClean="0"/>
              <a:t> ... </a:t>
            </a:r>
            <a:r>
              <a:rPr lang="en-NZ" sz="2400" b="1" dirty="0" smtClean="0"/>
              <a:t>Cycling infrastructure was the most effective policy response to that problem</a:t>
            </a:r>
            <a:r>
              <a:rPr lang="en-NZ" sz="2400" dirty="0" smtClean="0"/>
              <a:t>, along with child friendly street designs that reduced driving speeds and improved facilities for walking. “</a:t>
            </a:r>
          </a:p>
        </p:txBody>
      </p:sp>
      <p:pic>
        <p:nvPicPr>
          <p:cNvPr id="1026" name="Picture 2" descr="C:\Users\nicolebos\Documents\Blog\Hamilton walk-cycle to work 2013.jpg"/>
          <p:cNvPicPr>
            <a:picLocks noGrp="1" noChangeAspect="1" noChangeArrowheads="1"/>
          </p:cNvPicPr>
          <p:nvPr>
            <p:ph idx="1"/>
          </p:nvPr>
        </p:nvPicPr>
        <p:blipFill>
          <a:blip r:embed="rId3" cstate="print"/>
          <a:srcRect/>
          <a:stretch>
            <a:fillRect/>
          </a:stretch>
        </p:blipFill>
        <p:spPr bwMode="auto">
          <a:xfrm>
            <a:off x="4991650" y="692696"/>
            <a:ext cx="3934265" cy="55650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4320480" cy="2507878"/>
          </a:xfrm>
        </p:spPr>
        <p:txBody>
          <a:bodyPr anchor="ctr">
            <a:normAutofit fontScale="90000"/>
          </a:bodyPr>
          <a:lstStyle/>
          <a:p>
            <a:pPr algn="ctr"/>
            <a:r>
              <a:rPr lang="en-NZ" sz="4400" b="0" dirty="0" smtClean="0"/>
              <a:t>Six weekly meeting with HCC safety improvement team</a:t>
            </a:r>
            <a:endParaRPr lang="en-NZ" sz="4400" b="0" dirty="0"/>
          </a:p>
        </p:txBody>
      </p:sp>
      <p:pic>
        <p:nvPicPr>
          <p:cNvPr id="1026" name="Picture 2" descr="C:\Users\nicolebos\Documents\Blog\Ulster St Trike.jpg"/>
          <p:cNvPicPr>
            <a:picLocks noGrp="1" noChangeAspect="1" noChangeArrowheads="1"/>
          </p:cNvPicPr>
          <p:nvPr>
            <p:ph idx="1"/>
          </p:nvPr>
        </p:nvPicPr>
        <p:blipFill>
          <a:blip r:embed="rId3" cstate="print">
            <a:lum bright="30000"/>
          </a:blip>
          <a:stretch>
            <a:fillRect/>
          </a:stretch>
        </p:blipFill>
        <p:spPr bwMode="auto">
          <a:xfrm>
            <a:off x="323528" y="3356992"/>
            <a:ext cx="6696744" cy="3219863"/>
          </a:xfrm>
          <a:prstGeom prst="rect">
            <a:avLst/>
          </a:prstGeom>
          <a:noFill/>
        </p:spPr>
      </p:pic>
      <p:sp>
        <p:nvSpPr>
          <p:cNvPr id="4" name="Text Placeholder 3"/>
          <p:cNvSpPr>
            <a:spLocks noGrp="1"/>
          </p:cNvSpPr>
          <p:nvPr>
            <p:ph type="body" sz="half" idx="2"/>
          </p:nvPr>
        </p:nvSpPr>
        <p:spPr>
          <a:xfrm>
            <a:off x="4860032" y="188640"/>
            <a:ext cx="3944417" cy="3140967"/>
          </a:xfrm>
        </p:spPr>
        <p:txBody>
          <a:bodyPr anchor="ctr">
            <a:normAutofit fontScale="92500"/>
          </a:bodyPr>
          <a:lstStyle/>
          <a:p>
            <a:pPr>
              <a:buFont typeface="Wingdings" pitchFamily="2" charset="2"/>
              <a:buChar char="§"/>
            </a:pPr>
            <a:r>
              <a:rPr lang="en-NZ" sz="2400" dirty="0" smtClean="0"/>
              <a:t>Living Streets</a:t>
            </a:r>
          </a:p>
          <a:p>
            <a:pPr>
              <a:buFont typeface="Wingdings" pitchFamily="2" charset="2"/>
              <a:buChar char="§"/>
            </a:pPr>
            <a:r>
              <a:rPr lang="en-NZ" sz="2400" dirty="0" smtClean="0"/>
              <a:t>CCS Disability Action </a:t>
            </a:r>
          </a:p>
          <a:p>
            <a:pPr>
              <a:buFont typeface="Wingdings" pitchFamily="2" charset="2"/>
              <a:buChar char="§"/>
            </a:pPr>
            <a:r>
              <a:rPr lang="en-NZ" sz="2400" dirty="0" smtClean="0"/>
              <a:t>Blind Foundation</a:t>
            </a:r>
          </a:p>
          <a:p>
            <a:pPr>
              <a:buFont typeface="Wingdings" pitchFamily="2" charset="2"/>
              <a:buChar char="§"/>
            </a:pPr>
            <a:r>
              <a:rPr lang="en-NZ" sz="2400" dirty="0" smtClean="0"/>
              <a:t>Cycle Action Waikato</a:t>
            </a:r>
          </a:p>
          <a:p>
            <a:pPr>
              <a:buFont typeface="Wingdings" pitchFamily="2" charset="2"/>
              <a:buChar char="§"/>
            </a:pPr>
            <a:r>
              <a:rPr lang="en-NZ" sz="2400" dirty="0" smtClean="0"/>
              <a:t>Gen Zero</a:t>
            </a:r>
          </a:p>
          <a:p>
            <a:pPr>
              <a:buFont typeface="Wingdings" pitchFamily="2" charset="2"/>
              <a:buChar char="§"/>
            </a:pPr>
            <a:r>
              <a:rPr lang="en-NZ" sz="2400" dirty="0" smtClean="0"/>
              <a:t>Visually impaired adviser – HCC</a:t>
            </a:r>
          </a:p>
          <a:p>
            <a:pPr>
              <a:buFont typeface="Wingdings" pitchFamily="2" charset="2"/>
              <a:buChar char="§"/>
            </a:pPr>
            <a:r>
              <a:rPr lang="en-NZ" sz="2400" dirty="0" smtClean="0"/>
              <a:t>Sport Waikato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NZ" dirty="0" smtClean="0"/>
              <a:t>The wheeled Pedestrian</a:t>
            </a:r>
            <a:endParaRPr lang="en-NZ" dirty="0"/>
          </a:p>
        </p:txBody>
      </p:sp>
      <p:sp>
        <p:nvSpPr>
          <p:cNvPr id="3" name="Text Placeholder 2"/>
          <p:cNvSpPr>
            <a:spLocks noGrp="1"/>
          </p:cNvSpPr>
          <p:nvPr>
            <p:ph type="body" idx="1"/>
          </p:nvPr>
        </p:nvSpPr>
        <p:spPr>
          <a:xfrm>
            <a:off x="457200" y="1052736"/>
            <a:ext cx="4186808" cy="2376264"/>
          </a:xfrm>
        </p:spPr>
        <p:txBody>
          <a:bodyPr anchor="ctr">
            <a:noAutofit/>
          </a:bodyPr>
          <a:lstStyle/>
          <a:p>
            <a:r>
              <a:rPr lang="en-NZ" sz="2000" b="0" dirty="0" smtClean="0"/>
              <a:t>Driveways</a:t>
            </a:r>
          </a:p>
          <a:p>
            <a:pPr>
              <a:buFont typeface="Arial" pitchFamily="34" charset="0"/>
              <a:buChar char="•"/>
            </a:pPr>
            <a:r>
              <a:rPr lang="en-NZ" sz="2000" b="0" dirty="0" smtClean="0"/>
              <a:t>When deciding whether to design a high volume entrance as an intersection consider:</a:t>
            </a:r>
          </a:p>
          <a:p>
            <a:pPr>
              <a:buFont typeface="Arial" pitchFamily="34" charset="0"/>
              <a:buChar char="•"/>
            </a:pPr>
            <a:r>
              <a:rPr lang="en-NZ" sz="2000" b="0" dirty="0" smtClean="0"/>
              <a:t> Is the driveway busy enough? – at least above 500 vehicles per day?</a:t>
            </a:r>
          </a:p>
        </p:txBody>
      </p:sp>
      <p:pic>
        <p:nvPicPr>
          <p:cNvPr id="3074" name="Picture 2"/>
          <p:cNvPicPr>
            <a:picLocks noGrp="1" noChangeAspect="1" noChangeArrowheads="1"/>
          </p:cNvPicPr>
          <p:nvPr>
            <p:ph sz="quarter" idx="4"/>
          </p:nvPr>
        </p:nvPicPr>
        <p:blipFill>
          <a:blip r:embed="rId3" cstate="print"/>
          <a:srcRect/>
          <a:stretch>
            <a:fillRect/>
          </a:stretch>
        </p:blipFill>
        <p:spPr bwMode="auto">
          <a:xfrm>
            <a:off x="5364088" y="3401750"/>
            <a:ext cx="2232248" cy="3155766"/>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4" cstate="print"/>
          <a:srcRect/>
          <a:stretch>
            <a:fillRect/>
          </a:stretch>
        </p:blipFill>
        <p:spPr bwMode="auto">
          <a:xfrm>
            <a:off x="1115616" y="3501008"/>
            <a:ext cx="2060657" cy="2913186"/>
          </a:xfrm>
          <a:prstGeom prst="rect">
            <a:avLst/>
          </a:prstGeom>
          <a:noFill/>
          <a:ln w="9525">
            <a:noFill/>
            <a:miter lim="800000"/>
            <a:headEnd/>
            <a:tailEnd/>
          </a:ln>
        </p:spPr>
      </p:pic>
      <p:sp>
        <p:nvSpPr>
          <p:cNvPr id="5" name="Text Placeholder 4"/>
          <p:cNvSpPr>
            <a:spLocks noGrp="1"/>
          </p:cNvSpPr>
          <p:nvPr>
            <p:ph type="body" sz="quarter" idx="3"/>
          </p:nvPr>
        </p:nvSpPr>
        <p:spPr>
          <a:xfrm>
            <a:off x="4644009" y="1052736"/>
            <a:ext cx="4042792" cy="2376264"/>
          </a:xfrm>
        </p:spPr>
        <p:txBody>
          <a:bodyPr anchor="ctr">
            <a:noAutofit/>
          </a:bodyPr>
          <a:lstStyle/>
          <a:p>
            <a:pPr>
              <a:buFont typeface="Wingdings" pitchFamily="2" charset="2"/>
              <a:buChar char="§"/>
            </a:pPr>
            <a:r>
              <a:rPr lang="en-NZ" sz="2000" b="0" dirty="0" smtClean="0"/>
              <a:t>Warning indicators .... should not normally be used, for driveway crossings, where they may imply (incorrectly) that vehicles have right of way. </a:t>
            </a:r>
          </a:p>
          <a:p>
            <a:pPr>
              <a:buFont typeface="Wingdings" pitchFamily="2" charset="2"/>
              <a:buChar char="§"/>
            </a:pPr>
            <a:r>
              <a:rPr lang="en-NZ" sz="2000" b="0" dirty="0" smtClean="0"/>
              <a:t>It should be remembered that pedestrians have the right-of-way at driveways. </a:t>
            </a:r>
            <a:endParaRPr lang="en-NZ" sz="20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colebos\Documents\Blog\Bike path width standard.jpg"/>
          <p:cNvPicPr>
            <a:picLocks noChangeAspect="1" noChangeArrowheads="1"/>
          </p:cNvPicPr>
          <p:nvPr/>
        </p:nvPicPr>
        <p:blipFill>
          <a:blip r:embed="rId3" cstate="print"/>
          <a:srcRect/>
          <a:stretch>
            <a:fillRect/>
          </a:stretch>
        </p:blipFill>
        <p:spPr bwMode="auto">
          <a:xfrm>
            <a:off x="0" y="196719"/>
            <a:ext cx="9144000" cy="646456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Autofit/>
          </a:bodyPr>
          <a:lstStyle/>
          <a:p>
            <a:r>
              <a:rPr lang="en-NZ" dirty="0" smtClean="0"/>
              <a:t>A person riding a bicycle is not a wheeled pedestrian</a:t>
            </a:r>
            <a:endParaRPr lang="en-NZ" dirty="0"/>
          </a:p>
        </p:txBody>
      </p:sp>
      <p:pic>
        <p:nvPicPr>
          <p:cNvPr id="5122" name="Picture 2" descr="C:\Users\nicolebos\Documents\Blog\Bader St Biking.jpg"/>
          <p:cNvPicPr>
            <a:picLocks noGrp="1" noChangeAspect="1" noChangeArrowheads="1"/>
          </p:cNvPicPr>
          <p:nvPr>
            <p:ph idx="1"/>
          </p:nvPr>
        </p:nvPicPr>
        <p:blipFill>
          <a:blip r:embed="rId3" cstate="print"/>
          <a:srcRect/>
          <a:stretch>
            <a:fillRect/>
          </a:stretch>
        </p:blipFill>
        <p:spPr bwMode="auto">
          <a:xfrm>
            <a:off x="991182" y="1600200"/>
            <a:ext cx="7161636"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HCC Same goal changing approach</a:t>
            </a:r>
            <a:endParaRPr lang="en-NZ" dirty="0"/>
          </a:p>
        </p:txBody>
      </p:sp>
      <p:sp>
        <p:nvSpPr>
          <p:cNvPr id="3" name="Text Placeholder 2"/>
          <p:cNvSpPr>
            <a:spLocks noGrp="1"/>
          </p:cNvSpPr>
          <p:nvPr>
            <p:ph type="body" idx="1"/>
          </p:nvPr>
        </p:nvSpPr>
        <p:spPr/>
        <p:txBody>
          <a:bodyPr anchor="ctr"/>
          <a:lstStyle/>
          <a:p>
            <a:pPr algn="ctr"/>
            <a:r>
              <a:rPr lang="en-NZ" dirty="0" smtClean="0"/>
              <a:t>2005 -</a:t>
            </a:r>
            <a:r>
              <a:rPr lang="en-NZ" strike="sngStrike" dirty="0" smtClean="0"/>
              <a:t>2015</a:t>
            </a:r>
            <a:r>
              <a:rPr lang="en-NZ" dirty="0" smtClean="0"/>
              <a:t> 2009 </a:t>
            </a:r>
            <a:r>
              <a:rPr lang="en-NZ" strike="sngStrike" dirty="0" smtClean="0"/>
              <a:t>Ten year </a:t>
            </a:r>
            <a:r>
              <a:rPr lang="en-NZ" dirty="0" smtClean="0"/>
              <a:t>plan</a:t>
            </a:r>
            <a:endParaRPr lang="en-NZ" dirty="0"/>
          </a:p>
        </p:txBody>
      </p:sp>
      <p:sp>
        <p:nvSpPr>
          <p:cNvPr id="5" name="Text Placeholder 4"/>
          <p:cNvSpPr>
            <a:spLocks noGrp="1"/>
          </p:cNvSpPr>
          <p:nvPr>
            <p:ph type="body" sz="quarter" idx="3"/>
          </p:nvPr>
        </p:nvSpPr>
        <p:spPr/>
        <p:txBody>
          <a:bodyPr anchor="ctr"/>
          <a:lstStyle/>
          <a:p>
            <a:pPr algn="ctr"/>
            <a:r>
              <a:rPr lang="en-NZ" dirty="0" smtClean="0"/>
              <a:t>2012 - 2014 Safer speed</a:t>
            </a:r>
            <a:endParaRPr lang="en-NZ"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1086782" y="2174875"/>
            <a:ext cx="2781023" cy="3951288"/>
          </a:xfrm>
          <a:prstGeom prst="rect">
            <a:avLst/>
          </a:prstGeom>
          <a:noFill/>
          <a:ln w="9525">
            <a:noFill/>
            <a:miter lim="800000"/>
            <a:headEnd/>
            <a:tailEnd/>
          </a:ln>
        </p:spPr>
      </p:pic>
      <p:pic>
        <p:nvPicPr>
          <p:cNvPr id="8" name="Picture 2" descr="C:\Users\nicolebos\Documents\Blog\Hamilton Safer-Speed-Areas-2013-14.jpg"/>
          <p:cNvPicPr>
            <a:picLocks noGrp="1" noChangeAspect="1" noChangeArrowheads="1"/>
          </p:cNvPicPr>
          <p:nvPr>
            <p:ph sz="quarter" idx="4"/>
          </p:nvPr>
        </p:nvPicPr>
        <p:blipFill>
          <a:blip r:embed="rId4" cstate="print"/>
          <a:stretch>
            <a:fillRect/>
          </a:stretch>
        </p:blipFill>
        <p:spPr bwMode="auto">
          <a:xfrm>
            <a:off x="5292577" y="2174875"/>
            <a:ext cx="2746671" cy="39512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nicolebos\Documents\Blog\Maeroa Rd Roundabout.jpg"/>
          <p:cNvPicPr>
            <a:picLocks noChangeAspect="1" noChangeArrowheads="1"/>
          </p:cNvPicPr>
          <p:nvPr/>
        </p:nvPicPr>
        <p:blipFill>
          <a:blip r:embed="rId3" cstate="print"/>
          <a:stretch>
            <a:fillRect/>
          </a:stretch>
        </p:blipFill>
        <p:spPr bwMode="auto">
          <a:xfrm>
            <a:off x="323528" y="188640"/>
            <a:ext cx="8580445" cy="643533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olebos\Documents\Blog\Te Rapa Bypass cycle path.jpg"/>
          <p:cNvPicPr>
            <a:picLocks noChangeAspect="1" noChangeArrowheads="1"/>
          </p:cNvPicPr>
          <p:nvPr/>
        </p:nvPicPr>
        <p:blipFill>
          <a:blip r:embed="rId3" cstate="print">
            <a:lum bright="20000"/>
          </a:blip>
          <a:srcRect/>
          <a:stretch>
            <a:fillRect/>
          </a:stretch>
        </p:blipFill>
        <p:spPr bwMode="auto">
          <a:xfrm>
            <a:off x="395536" y="248087"/>
            <a:ext cx="8424936" cy="641666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219256" cy="1162050"/>
          </a:xfrm>
        </p:spPr>
        <p:txBody>
          <a:bodyPr anchor="ctr">
            <a:normAutofit/>
          </a:bodyPr>
          <a:lstStyle/>
          <a:p>
            <a:pPr algn="ctr"/>
            <a:r>
              <a:rPr lang="en-NZ" sz="4400" b="0" dirty="0" smtClean="0"/>
              <a:t>Hamilton’s 2015 approach</a:t>
            </a:r>
            <a:endParaRPr lang="en-NZ" sz="4400" b="0" dirty="0"/>
          </a:p>
        </p:txBody>
      </p:sp>
      <p:pic>
        <p:nvPicPr>
          <p:cNvPr id="4098" name="Picture 2"/>
          <p:cNvPicPr>
            <a:picLocks noGrp="1" noChangeAspect="1" noChangeArrowheads="1"/>
          </p:cNvPicPr>
          <p:nvPr>
            <p:ph idx="1"/>
          </p:nvPr>
        </p:nvPicPr>
        <p:blipFill>
          <a:blip r:embed="rId3" cstate="print"/>
          <a:stretch>
            <a:fillRect/>
          </a:stretch>
        </p:blipFill>
        <p:spPr bwMode="auto">
          <a:xfrm>
            <a:off x="3635896" y="1988840"/>
            <a:ext cx="5111750" cy="3617086"/>
          </a:xfrm>
          <a:prstGeom prst="rect">
            <a:avLst/>
          </a:prstGeom>
          <a:noFill/>
          <a:ln w="9525">
            <a:noFill/>
            <a:miter lim="800000"/>
            <a:headEnd/>
            <a:tailEnd/>
          </a:ln>
        </p:spPr>
      </p:pic>
      <p:sp>
        <p:nvSpPr>
          <p:cNvPr id="12" name="Text Placeholder 11"/>
          <p:cNvSpPr>
            <a:spLocks noGrp="1"/>
          </p:cNvSpPr>
          <p:nvPr>
            <p:ph type="body" sz="half" idx="2"/>
          </p:nvPr>
        </p:nvSpPr>
        <p:spPr/>
        <p:txBody>
          <a:bodyPr anchor="ctr">
            <a:normAutofit/>
          </a:bodyPr>
          <a:lstStyle/>
          <a:p>
            <a:r>
              <a:rPr lang="en-NZ" sz="2400" dirty="0" smtClean="0"/>
              <a:t>There are a number of approaches for providing biking Infrastructure ... separate people on bikes from vehicles ... particularly where the users are likely to be children.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Transit NZ - NZTA</a:t>
            </a:r>
            <a:endParaRPr lang="en-NZ" dirty="0"/>
          </a:p>
        </p:txBody>
      </p:sp>
      <p:sp>
        <p:nvSpPr>
          <p:cNvPr id="8" name="Subtitle 7"/>
          <p:cNvSpPr>
            <a:spLocks noGrp="1"/>
          </p:cNvSpPr>
          <p:nvPr>
            <p:ph sz="half" idx="1"/>
          </p:nvPr>
        </p:nvSpPr>
        <p:spPr>
          <a:xfrm>
            <a:off x="457200" y="1412777"/>
            <a:ext cx="4762872" cy="4608512"/>
          </a:xfrm>
        </p:spPr>
        <p:txBody>
          <a:bodyPr anchor="ctr">
            <a:noAutofit/>
          </a:bodyPr>
          <a:lstStyle/>
          <a:p>
            <a:pPr algn="l"/>
            <a:r>
              <a:rPr lang="en-NZ" sz="3200" dirty="0" smtClean="0">
                <a:latin typeface="+mj-lt"/>
              </a:rPr>
              <a:t>Always has cycle champions</a:t>
            </a:r>
          </a:p>
          <a:p>
            <a:pPr algn="l"/>
            <a:r>
              <a:rPr lang="en-NZ" sz="3200" dirty="0" smtClean="0">
                <a:latin typeface="+mj-lt"/>
              </a:rPr>
              <a:t>Always lots of projects</a:t>
            </a:r>
          </a:p>
          <a:p>
            <a:pPr algn="l"/>
            <a:r>
              <a:rPr lang="en-NZ" sz="3200" dirty="0" smtClean="0">
                <a:latin typeface="+mj-lt"/>
              </a:rPr>
              <a:t>Proactive</a:t>
            </a:r>
          </a:p>
          <a:p>
            <a:pPr algn="l"/>
            <a:r>
              <a:rPr lang="en-NZ" sz="3200" dirty="0" smtClean="0">
                <a:latin typeface="+mj-lt"/>
              </a:rPr>
              <a:t>Supportive</a:t>
            </a:r>
          </a:p>
          <a:p>
            <a:pPr algn="l"/>
            <a:r>
              <a:rPr lang="en-NZ" sz="3200" dirty="0" smtClean="0">
                <a:latin typeface="+mj-lt"/>
              </a:rPr>
              <a:t>Controls the funding</a:t>
            </a:r>
          </a:p>
          <a:p>
            <a:pPr algn="l"/>
            <a:r>
              <a:rPr lang="en-NZ" sz="3200" dirty="0" smtClean="0">
                <a:latin typeface="+mj-lt"/>
              </a:rPr>
              <a:t>Easy to work with, just a lot to keep up with. </a:t>
            </a:r>
          </a:p>
        </p:txBody>
      </p:sp>
      <p:pic>
        <p:nvPicPr>
          <p:cNvPr id="1027" name="Picture 3" descr="C:\Users\nicolebos\Documents\Blog\Hamilton-urban-cycleways-map NZTA 2015.jpg"/>
          <p:cNvPicPr>
            <a:picLocks noGrp="1" noChangeAspect="1" noChangeArrowheads="1"/>
          </p:cNvPicPr>
          <p:nvPr>
            <p:ph sz="half" idx="2"/>
          </p:nvPr>
        </p:nvPicPr>
        <p:blipFill>
          <a:blip r:embed="rId3" cstate="print"/>
          <a:srcRect/>
          <a:stretch>
            <a:fillRect/>
          </a:stretch>
        </p:blipFill>
        <p:spPr bwMode="auto">
          <a:xfrm>
            <a:off x="4788024" y="1772816"/>
            <a:ext cx="3812232" cy="26973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3178696" cy="6048672"/>
          </a:xfrm>
        </p:spPr>
        <p:txBody>
          <a:bodyPr>
            <a:normAutofit fontScale="90000"/>
          </a:bodyPr>
          <a:lstStyle/>
          <a:p>
            <a:pPr algn="l"/>
            <a:r>
              <a:rPr lang="en-NZ" sz="2400" dirty="0" err="1" smtClean="0"/>
              <a:t>Claudelands</a:t>
            </a:r>
            <a:r>
              <a:rPr lang="en-NZ" sz="2400" dirty="0" smtClean="0"/>
              <a:t> rail bridge</a:t>
            </a:r>
            <a:br>
              <a:rPr lang="en-NZ" sz="2400" dirty="0" smtClean="0"/>
            </a:br>
            <a:r>
              <a:rPr lang="en-NZ" sz="2400" dirty="0" smtClean="0"/>
              <a:t/>
            </a:r>
            <a:br>
              <a:rPr lang="en-NZ" sz="2400" dirty="0" smtClean="0"/>
            </a:br>
            <a:r>
              <a:rPr lang="en-NZ" sz="2400" dirty="0" smtClean="0"/>
              <a:t>Built in 1888 without footpath</a:t>
            </a:r>
            <a:br>
              <a:rPr lang="en-NZ" sz="2400" dirty="0" smtClean="0"/>
            </a:br>
            <a:r>
              <a:rPr lang="en-NZ" sz="2400" dirty="0" smtClean="0"/>
              <a:t/>
            </a:r>
            <a:br>
              <a:rPr lang="en-NZ" sz="2400" dirty="0" smtClean="0"/>
            </a:br>
            <a:r>
              <a:rPr lang="en-NZ" sz="2400" dirty="0" smtClean="0"/>
              <a:t>Didn’t stop Pedestrians using it</a:t>
            </a:r>
            <a:br>
              <a:rPr lang="en-NZ" sz="2400" dirty="0" smtClean="0"/>
            </a:br>
            <a:r>
              <a:rPr lang="en-NZ" sz="2400" dirty="0" smtClean="0"/>
              <a:t/>
            </a:r>
            <a:br>
              <a:rPr lang="en-NZ" sz="2400" dirty="0" smtClean="0"/>
            </a:br>
            <a:r>
              <a:rPr lang="en-NZ" sz="2400" dirty="0" smtClean="0"/>
              <a:t>1888 wooden planking was removed</a:t>
            </a:r>
            <a:br>
              <a:rPr lang="en-NZ" sz="2400" dirty="0" smtClean="0"/>
            </a:br>
            <a:r>
              <a:rPr lang="en-NZ" sz="2400" dirty="0" smtClean="0"/>
              <a:t/>
            </a:r>
            <a:br>
              <a:rPr lang="en-NZ" sz="2400" dirty="0" smtClean="0"/>
            </a:br>
            <a:r>
              <a:rPr lang="en-NZ" sz="2400" dirty="0" smtClean="0"/>
              <a:t>People fined for crossing including town clerk</a:t>
            </a:r>
            <a:br>
              <a:rPr lang="en-NZ" sz="2400" dirty="0" smtClean="0"/>
            </a:br>
            <a:r>
              <a:rPr lang="en-NZ" sz="2400" dirty="0" smtClean="0"/>
              <a:t/>
            </a:r>
            <a:br>
              <a:rPr lang="en-NZ" sz="2400" dirty="0" smtClean="0"/>
            </a:br>
            <a:r>
              <a:rPr lang="en-NZ" sz="2400" dirty="0" smtClean="0"/>
              <a:t>Footpath added 1908</a:t>
            </a:r>
            <a:br>
              <a:rPr lang="en-NZ" sz="2400" dirty="0" smtClean="0"/>
            </a:br>
            <a:r>
              <a:rPr lang="en-NZ" sz="2400" dirty="0" smtClean="0"/>
              <a:t/>
            </a:r>
            <a:br>
              <a:rPr lang="en-NZ" sz="2400" dirty="0" smtClean="0"/>
            </a:br>
            <a:r>
              <a:rPr lang="en-NZ" sz="2400" dirty="0" smtClean="0"/>
              <a:t>Note it took 20 years</a:t>
            </a:r>
            <a:endParaRPr lang="en-NZ" dirty="0"/>
          </a:p>
        </p:txBody>
      </p:sp>
      <p:pic>
        <p:nvPicPr>
          <p:cNvPr id="4" name="Content Placeholder 3" descr="Claudelands Bridge 1962.jpg"/>
          <p:cNvPicPr>
            <a:picLocks noGrp="1" noChangeAspect="1"/>
          </p:cNvPicPr>
          <p:nvPr>
            <p:ph idx="1"/>
          </p:nvPr>
        </p:nvPicPr>
        <p:blipFill>
          <a:blip r:embed="rId3" cstate="print"/>
          <a:stretch>
            <a:fillRect/>
          </a:stretch>
        </p:blipFill>
        <p:spPr>
          <a:xfrm>
            <a:off x="3707904" y="404664"/>
            <a:ext cx="5194984" cy="590465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4840" cy="2938338"/>
          </a:xfrm>
        </p:spPr>
        <p:txBody>
          <a:bodyPr>
            <a:noAutofit/>
          </a:bodyPr>
          <a:lstStyle/>
          <a:p>
            <a:r>
              <a:rPr lang="en-NZ" sz="3200" dirty="0" smtClean="0"/>
              <a:t>NZTA understands the different type and needs of cyclist.</a:t>
            </a:r>
            <a:endParaRPr lang="en-NZ" sz="3200" dirty="0"/>
          </a:p>
        </p:txBody>
      </p:sp>
      <p:pic>
        <p:nvPicPr>
          <p:cNvPr id="6146" name="Picture 2" descr="C:\Users\nicolebos\Documents\Blog\K Dr Cyclist on road.jpg"/>
          <p:cNvPicPr>
            <a:picLocks noGrp="1" noChangeAspect="1" noChangeArrowheads="1"/>
          </p:cNvPicPr>
          <p:nvPr>
            <p:ph sz="half" idx="1"/>
          </p:nvPr>
        </p:nvPicPr>
        <p:blipFill>
          <a:blip r:embed="rId3" cstate="print"/>
          <a:srcRect/>
          <a:stretch>
            <a:fillRect/>
          </a:stretch>
        </p:blipFill>
        <p:spPr bwMode="auto">
          <a:xfrm>
            <a:off x="1547664" y="3238890"/>
            <a:ext cx="6984776" cy="3335290"/>
          </a:xfrm>
          <a:prstGeom prst="rect">
            <a:avLst/>
          </a:prstGeom>
          <a:noFill/>
        </p:spPr>
      </p:pic>
      <p:pic>
        <p:nvPicPr>
          <p:cNvPr id="6147" name="Picture 3" descr="C:\Users\nicolebos\Documents\Blog\Greenwood St Duke St crossing.jpg"/>
          <p:cNvPicPr>
            <a:picLocks noGrp="1" noChangeAspect="1" noChangeArrowheads="1"/>
          </p:cNvPicPr>
          <p:nvPr>
            <p:ph sz="half" idx="2"/>
          </p:nvPr>
        </p:nvPicPr>
        <p:blipFill>
          <a:blip r:embed="rId4" cstate="print">
            <a:lum bright="20000"/>
          </a:blip>
          <a:srcRect/>
          <a:stretch>
            <a:fillRect/>
          </a:stretch>
        </p:blipFill>
        <p:spPr bwMode="auto">
          <a:xfrm>
            <a:off x="5076056" y="260648"/>
            <a:ext cx="3750568" cy="28129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73050"/>
            <a:ext cx="4176464" cy="1355750"/>
          </a:xfrm>
        </p:spPr>
        <p:txBody>
          <a:bodyPr anchor="ctr">
            <a:noAutofit/>
          </a:bodyPr>
          <a:lstStyle/>
          <a:p>
            <a:pPr algn="ctr"/>
            <a:r>
              <a:rPr lang="en-NZ" sz="3200" b="0" dirty="0" smtClean="0"/>
              <a:t>CAW change and new people changing approach</a:t>
            </a:r>
            <a:endParaRPr lang="en-NZ" sz="3200" b="0" dirty="0"/>
          </a:p>
        </p:txBody>
      </p:sp>
      <p:sp>
        <p:nvSpPr>
          <p:cNvPr id="7" name="Text Placeholder 6"/>
          <p:cNvSpPr>
            <a:spLocks noGrp="1"/>
          </p:cNvSpPr>
          <p:nvPr>
            <p:ph type="body" sz="half" idx="2"/>
          </p:nvPr>
        </p:nvSpPr>
        <p:spPr>
          <a:xfrm>
            <a:off x="539552" y="1700808"/>
            <a:ext cx="3960440" cy="4464495"/>
          </a:xfrm>
        </p:spPr>
        <p:txBody>
          <a:bodyPr anchor="ctr">
            <a:noAutofit/>
          </a:bodyPr>
          <a:lstStyle/>
          <a:p>
            <a:pPr>
              <a:buFont typeface="Arial" pitchFamily="34" charset="0"/>
              <a:buChar char="•"/>
            </a:pPr>
            <a:r>
              <a:rPr lang="en-NZ" sz="1800" dirty="0" smtClean="0"/>
              <a:t>Listen to People outside our circle of activists.</a:t>
            </a:r>
          </a:p>
          <a:p>
            <a:pPr>
              <a:buFont typeface="Wingdings" pitchFamily="2" charset="2"/>
              <a:buChar char="§"/>
            </a:pPr>
            <a:r>
              <a:rPr lang="en-NZ" sz="1800" dirty="0" smtClean="0"/>
              <a:t>Listen for talk about the different types of cyclist</a:t>
            </a:r>
          </a:p>
          <a:p>
            <a:pPr>
              <a:buFont typeface="Wingdings" pitchFamily="2" charset="2"/>
              <a:buChar char="§"/>
            </a:pPr>
            <a:r>
              <a:rPr lang="en-NZ" sz="1800" dirty="0" smtClean="0"/>
              <a:t>Listen for talk about the benefits of cycling</a:t>
            </a:r>
          </a:p>
          <a:p>
            <a:pPr>
              <a:buFont typeface="Wingdings" pitchFamily="2" charset="2"/>
              <a:buChar char="§"/>
            </a:pPr>
            <a:r>
              <a:rPr lang="en-NZ" sz="1800" dirty="0" smtClean="0"/>
              <a:t>Talk about cycle network having connectivity. It should be constructed with an destination.</a:t>
            </a:r>
          </a:p>
          <a:p>
            <a:pPr>
              <a:buFont typeface="Wingdings" pitchFamily="2" charset="2"/>
              <a:buChar char="§"/>
            </a:pPr>
            <a:r>
              <a:rPr lang="en-NZ" sz="1800" dirty="0" smtClean="0"/>
              <a:t>State That funding should be set at $3.8 million per year</a:t>
            </a:r>
          </a:p>
          <a:p>
            <a:pPr>
              <a:buFont typeface="Wingdings" pitchFamily="2" charset="2"/>
              <a:buChar char="§"/>
            </a:pPr>
            <a:r>
              <a:rPr lang="en-NZ" sz="1800" dirty="0" smtClean="0"/>
              <a:t>Outcome the writers/presenters of CAW submission, were all new to the council and council staff</a:t>
            </a:r>
          </a:p>
        </p:txBody>
      </p:sp>
      <p:pic>
        <p:nvPicPr>
          <p:cNvPr id="8" name="Picture 2"/>
          <p:cNvPicPr>
            <a:picLocks noGrp="1" noChangeAspect="1" noChangeArrowheads="1"/>
          </p:cNvPicPr>
          <p:nvPr>
            <p:ph idx="1"/>
          </p:nvPr>
        </p:nvPicPr>
        <p:blipFill>
          <a:blip r:embed="rId3" cstate="print"/>
          <a:srcRect/>
          <a:stretch>
            <a:fillRect/>
          </a:stretch>
        </p:blipFill>
        <p:spPr bwMode="auto">
          <a:xfrm>
            <a:off x="4644008" y="476672"/>
            <a:ext cx="4140230" cy="58531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4"/>
            <a:ext cx="3960440" cy="1872208"/>
          </a:xfrm>
        </p:spPr>
        <p:txBody>
          <a:bodyPr anchor="ctr">
            <a:noAutofit/>
          </a:bodyPr>
          <a:lstStyle/>
          <a:p>
            <a:pPr algn="ctr"/>
            <a:r>
              <a:rPr lang="en-NZ" sz="3200" b="0" dirty="0" smtClean="0"/>
              <a:t>Successful branding, along side attractive infrastructure</a:t>
            </a:r>
            <a:endParaRPr lang="en-NZ" sz="3200" b="0" dirty="0"/>
          </a:p>
        </p:txBody>
      </p:sp>
      <p:sp>
        <p:nvSpPr>
          <p:cNvPr id="9" name="Text Placeholder 8"/>
          <p:cNvSpPr>
            <a:spLocks noGrp="1"/>
          </p:cNvSpPr>
          <p:nvPr>
            <p:ph type="body" sz="half" idx="2"/>
          </p:nvPr>
        </p:nvSpPr>
        <p:spPr>
          <a:xfrm>
            <a:off x="467544" y="2060848"/>
            <a:ext cx="3744416" cy="4137323"/>
          </a:xfrm>
        </p:spPr>
        <p:txBody>
          <a:bodyPr anchor="ctr">
            <a:normAutofit/>
          </a:bodyPr>
          <a:lstStyle/>
          <a:p>
            <a:pPr>
              <a:buFont typeface="Wingdings" pitchFamily="2" charset="2"/>
              <a:buChar char="§"/>
            </a:pPr>
            <a:r>
              <a:rPr lang="en-NZ" sz="2800" dirty="0" err="1" smtClean="0"/>
              <a:t>Otago</a:t>
            </a:r>
            <a:r>
              <a:rPr lang="en-NZ" sz="2800" dirty="0" smtClean="0"/>
              <a:t> Central Rail Trail</a:t>
            </a:r>
          </a:p>
          <a:p>
            <a:pPr>
              <a:buFont typeface="Wingdings" pitchFamily="2" charset="2"/>
              <a:buChar char="§"/>
            </a:pPr>
            <a:r>
              <a:rPr lang="en-NZ" sz="2800" dirty="0" smtClean="0"/>
              <a:t>Te Awa The Great New Zealand River Ride</a:t>
            </a:r>
          </a:p>
          <a:p>
            <a:pPr>
              <a:buFont typeface="Wingdings" pitchFamily="2" charset="2"/>
              <a:buChar char="§"/>
            </a:pPr>
            <a:r>
              <a:rPr lang="en-NZ" sz="2800" dirty="0" smtClean="0"/>
              <a:t>Hauraki Rail Trail</a:t>
            </a:r>
          </a:p>
          <a:p>
            <a:pPr>
              <a:buFont typeface="Wingdings" pitchFamily="2" charset="2"/>
              <a:buChar char="§"/>
            </a:pPr>
            <a:r>
              <a:rPr lang="en-NZ" sz="2800" dirty="0" smtClean="0"/>
              <a:t>Western Rail Trail</a:t>
            </a:r>
          </a:p>
          <a:p>
            <a:pPr>
              <a:buFont typeface="Wingdings" pitchFamily="2" charset="2"/>
              <a:buChar char="§"/>
            </a:pPr>
            <a:r>
              <a:rPr lang="en-NZ" sz="2800" dirty="0" smtClean="0"/>
              <a:t>The Home of Cycling</a:t>
            </a:r>
          </a:p>
        </p:txBody>
      </p:sp>
      <p:pic>
        <p:nvPicPr>
          <p:cNvPr id="7170" name="Picture 2" descr="C:\Users\nicolebos\Documents\Blog\RiverPath5.jpg"/>
          <p:cNvPicPr>
            <a:picLocks noGrp="1" noChangeAspect="1" noChangeArrowheads="1"/>
          </p:cNvPicPr>
          <p:nvPr>
            <p:ph idx="1"/>
          </p:nvPr>
        </p:nvPicPr>
        <p:blipFill>
          <a:blip r:embed="rId3" cstate="print"/>
          <a:srcRect/>
          <a:stretch>
            <a:fillRect/>
          </a:stretch>
        </p:blipFill>
        <p:spPr bwMode="auto">
          <a:xfrm>
            <a:off x="4245904" y="1052736"/>
            <a:ext cx="4440896" cy="50577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NZ" dirty="0" smtClean="0"/>
              <a:t>New people new projects</a:t>
            </a:r>
            <a:endParaRPr lang="en-NZ"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878269" y="1600200"/>
            <a:ext cx="3196461" cy="4525963"/>
          </a:xfrm>
          <a:prstGeom prst="rect">
            <a:avLst/>
          </a:prstGeom>
          <a:noFill/>
          <a:ln w="9525">
            <a:noFill/>
            <a:miter lim="800000"/>
            <a:headEnd/>
            <a:tailEnd/>
          </a:ln>
        </p:spPr>
      </p:pic>
      <p:pic>
        <p:nvPicPr>
          <p:cNvPr id="8195" name="Picture 3" descr="C:\Users\nicolebos\Documents\Green_Ring_sample_way_marker_v3.png"/>
          <p:cNvPicPr>
            <a:picLocks noGrp="1" noChangeAspect="1" noChangeArrowheads="1"/>
          </p:cNvPicPr>
          <p:nvPr>
            <p:ph sz="half" idx="2"/>
          </p:nvPr>
        </p:nvPicPr>
        <p:blipFill>
          <a:blip r:embed="rId3" cstate="print"/>
          <a:srcRect/>
          <a:stretch>
            <a:fillRect/>
          </a:stretch>
        </p:blipFill>
        <p:spPr bwMode="auto">
          <a:xfrm>
            <a:off x="4806216" y="1600200"/>
            <a:ext cx="3722567"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NZ" dirty="0" smtClean="0"/>
              <a:t>New people, New approach</a:t>
            </a:r>
            <a:endParaRPr lang="en-NZ" dirty="0"/>
          </a:p>
        </p:txBody>
      </p:sp>
      <p:sp>
        <p:nvSpPr>
          <p:cNvPr id="6" name="Text Placeholder 5"/>
          <p:cNvSpPr>
            <a:spLocks noGrp="1"/>
          </p:cNvSpPr>
          <p:nvPr>
            <p:ph type="body" idx="1"/>
          </p:nvPr>
        </p:nvSpPr>
        <p:spPr>
          <a:xfrm>
            <a:off x="467544" y="1628800"/>
            <a:ext cx="3528392" cy="4680519"/>
          </a:xfrm>
        </p:spPr>
        <p:txBody>
          <a:bodyPr anchor="ctr">
            <a:noAutofit/>
          </a:bodyPr>
          <a:lstStyle/>
          <a:p>
            <a:pPr>
              <a:buFont typeface="Wingdings" pitchFamily="2" charset="2"/>
              <a:buChar char="§"/>
            </a:pPr>
            <a:r>
              <a:rPr lang="en-NZ" b="0" dirty="0" err="1" smtClean="0"/>
              <a:t>Facebook</a:t>
            </a:r>
            <a:r>
              <a:rPr lang="en-NZ" b="0" dirty="0" smtClean="0"/>
              <a:t> – Bike Hamilton</a:t>
            </a:r>
          </a:p>
          <a:p>
            <a:pPr>
              <a:buFont typeface="Wingdings" pitchFamily="2" charset="2"/>
              <a:buChar char="§"/>
            </a:pPr>
            <a:r>
              <a:rPr lang="en-NZ" b="0" dirty="0" smtClean="0"/>
              <a:t>Hamilton Urban Blog</a:t>
            </a:r>
          </a:p>
          <a:p>
            <a:pPr>
              <a:buFont typeface="Wingdings" pitchFamily="2" charset="2"/>
              <a:buChar char="§"/>
            </a:pPr>
            <a:r>
              <a:rPr lang="en-NZ" b="0" dirty="0" smtClean="0"/>
              <a:t>Twitter </a:t>
            </a:r>
          </a:p>
          <a:p>
            <a:endParaRPr lang="en-NZ" b="0" dirty="0" smtClean="0"/>
          </a:p>
          <a:p>
            <a:r>
              <a:rPr lang="en-NZ" b="0" dirty="0" smtClean="0"/>
              <a:t>We still have post box No. , cheque book  and Email for a few of us older people</a:t>
            </a:r>
          </a:p>
        </p:txBody>
      </p:sp>
      <p:pic>
        <p:nvPicPr>
          <p:cNvPr id="9218" name="Picture 2" descr="C:\Users\nicolebos\Documents\Gen Zero Submit for Cycling.png"/>
          <p:cNvPicPr>
            <a:picLocks noGrp="1" noChangeAspect="1" noChangeArrowheads="1"/>
          </p:cNvPicPr>
          <p:nvPr>
            <p:ph sz="half" idx="2"/>
          </p:nvPr>
        </p:nvPicPr>
        <p:blipFill>
          <a:blip r:embed="rId3" cstate="print"/>
          <a:stretch>
            <a:fillRect/>
          </a:stretch>
        </p:blipFill>
        <p:spPr bwMode="auto">
          <a:xfrm>
            <a:off x="4427984" y="3068960"/>
            <a:ext cx="4040188" cy="2103569"/>
          </a:xfrm>
          <a:prstGeom prst="rect">
            <a:avLst/>
          </a:prstGeom>
          <a:noFill/>
        </p:spPr>
      </p:pic>
      <p:pic>
        <p:nvPicPr>
          <p:cNvPr id="9219" name="Picture 3" descr="C:\Users\nicolebos\Documents\Generation-Zero-Logo-Set-2014-Website.png"/>
          <p:cNvPicPr>
            <a:picLocks noGrp="1" noChangeAspect="1" noChangeArrowheads="1"/>
          </p:cNvPicPr>
          <p:nvPr>
            <p:ph sz="quarter" idx="4"/>
          </p:nvPr>
        </p:nvPicPr>
        <p:blipFill>
          <a:blip r:embed="rId4" cstate="print"/>
          <a:srcRect/>
          <a:stretch>
            <a:fillRect/>
          </a:stretch>
        </p:blipFill>
        <p:spPr bwMode="auto">
          <a:xfrm>
            <a:off x="4355976" y="1844824"/>
            <a:ext cx="4041775" cy="70578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6635080" cy="563662"/>
          </a:xfrm>
        </p:spPr>
        <p:txBody>
          <a:bodyPr anchor="ctr">
            <a:noAutofit/>
          </a:bodyPr>
          <a:lstStyle/>
          <a:p>
            <a:pPr algn="ctr"/>
            <a:r>
              <a:rPr lang="en-NZ" sz="3200" b="0" dirty="0" smtClean="0"/>
              <a:t>Hamilton Council meeting Sep 1913</a:t>
            </a:r>
            <a:endParaRPr lang="en-NZ" sz="3200" b="0" dirty="0"/>
          </a:p>
        </p:txBody>
      </p:sp>
      <p:sp>
        <p:nvSpPr>
          <p:cNvPr id="9" name="Text Placeholder 8"/>
          <p:cNvSpPr>
            <a:spLocks noGrp="1"/>
          </p:cNvSpPr>
          <p:nvPr>
            <p:ph type="body" sz="half" idx="2"/>
          </p:nvPr>
        </p:nvSpPr>
        <p:spPr>
          <a:xfrm>
            <a:off x="457200" y="836712"/>
            <a:ext cx="6851104" cy="5400600"/>
          </a:xfrm>
        </p:spPr>
        <p:txBody>
          <a:bodyPr>
            <a:noAutofit/>
          </a:bodyPr>
          <a:lstStyle/>
          <a:p>
            <a:pPr>
              <a:buFont typeface="Wingdings" pitchFamily="2" charset="2"/>
              <a:buChar char="§"/>
            </a:pPr>
            <a:r>
              <a:rPr lang="en-NZ" sz="1600" dirty="0" smtClean="0"/>
              <a:t>Mayor said he was almost ashamed of the number of people who were being prosecuted for riding bicycles on the Footpaths. He thought the time had come when they should lay down cycle tracks in Hamilton ... He was informed that in Ulster St alone there were 150 bicycles.</a:t>
            </a:r>
          </a:p>
          <a:p>
            <a:pPr>
              <a:buFont typeface="Wingdings" pitchFamily="2" charset="2"/>
              <a:buChar char="§"/>
            </a:pPr>
            <a:r>
              <a:rPr lang="en-NZ" sz="1600" dirty="0" smtClean="0"/>
              <a:t>Cr Speight was totally against the proposal ... Unless they got a special rate from the cyclist.</a:t>
            </a:r>
          </a:p>
          <a:p>
            <a:pPr>
              <a:buFont typeface="Wingdings" pitchFamily="2" charset="2"/>
              <a:buChar char="§"/>
            </a:pPr>
            <a:r>
              <a:rPr lang="en-NZ" sz="1600" dirty="0" smtClean="0"/>
              <a:t>Cr </a:t>
            </a:r>
            <a:r>
              <a:rPr lang="en-NZ" sz="1600" dirty="0" err="1" smtClean="0"/>
              <a:t>Tristram</a:t>
            </a:r>
            <a:r>
              <a:rPr lang="en-NZ" sz="1600" dirty="0" smtClean="0"/>
              <a:t> said his experience was that cyclists deserved no consideration whatever (</a:t>
            </a:r>
            <a:r>
              <a:rPr lang="en-NZ" sz="1600" dirty="0" err="1" smtClean="0"/>
              <a:t>bla</a:t>
            </a:r>
            <a:r>
              <a:rPr lang="en-NZ" sz="1600" dirty="0" smtClean="0"/>
              <a:t> </a:t>
            </a:r>
            <a:r>
              <a:rPr lang="en-NZ" sz="1600" dirty="0" err="1" smtClean="0"/>
              <a:t>bla</a:t>
            </a:r>
            <a:r>
              <a:rPr lang="en-NZ" sz="1600" dirty="0" smtClean="0"/>
              <a:t> </a:t>
            </a:r>
            <a:r>
              <a:rPr lang="en-NZ" sz="1600" dirty="0" err="1" smtClean="0"/>
              <a:t>bla</a:t>
            </a:r>
            <a:r>
              <a:rPr lang="en-NZ" sz="1600" dirty="0" smtClean="0"/>
              <a:t>) When he used to cycle (</a:t>
            </a:r>
            <a:r>
              <a:rPr lang="en-NZ" sz="1600" dirty="0" err="1" smtClean="0"/>
              <a:t>bla</a:t>
            </a:r>
            <a:r>
              <a:rPr lang="en-NZ" sz="1600" dirty="0" smtClean="0"/>
              <a:t> </a:t>
            </a:r>
            <a:r>
              <a:rPr lang="en-NZ" sz="1600" dirty="0" err="1" smtClean="0"/>
              <a:t>bla</a:t>
            </a:r>
            <a:r>
              <a:rPr lang="en-NZ" sz="1600" dirty="0" smtClean="0"/>
              <a:t> </a:t>
            </a:r>
            <a:r>
              <a:rPr lang="en-NZ" sz="1600" dirty="0" err="1" smtClean="0"/>
              <a:t>bla</a:t>
            </a:r>
            <a:r>
              <a:rPr lang="en-NZ" sz="1600" dirty="0" smtClean="0"/>
              <a:t>)</a:t>
            </a:r>
          </a:p>
          <a:p>
            <a:pPr>
              <a:buFont typeface="Wingdings" pitchFamily="2" charset="2"/>
              <a:buChar char="§"/>
            </a:pPr>
            <a:r>
              <a:rPr lang="en-NZ" sz="1600" dirty="0" smtClean="0"/>
              <a:t>Borough engineer said a cycle track six foot wide (1.8m) would cost from £5 to £6 per chain. ($784 to $940 per 20 meter)</a:t>
            </a:r>
          </a:p>
          <a:p>
            <a:pPr>
              <a:buFont typeface="Wingdings" pitchFamily="2" charset="2"/>
              <a:buChar char="§"/>
            </a:pPr>
            <a:r>
              <a:rPr lang="en-NZ" sz="1600" dirty="0" smtClean="0"/>
              <a:t>Cr </a:t>
            </a:r>
            <a:r>
              <a:rPr lang="en-NZ" sz="1600" dirty="0" err="1" smtClean="0"/>
              <a:t>Mckinnon</a:t>
            </a:r>
            <a:r>
              <a:rPr lang="en-NZ" sz="1600" dirty="0" smtClean="0"/>
              <a:t> said ... If they formed a cycle tracks, it would just be a favourite track, for speed tests and that sort of thing, and they would have more trouble controlling the traffic than they had at present.</a:t>
            </a:r>
          </a:p>
          <a:p>
            <a:pPr>
              <a:buFont typeface="Wingdings" pitchFamily="2" charset="2"/>
              <a:buChar char="§"/>
            </a:pPr>
            <a:r>
              <a:rPr lang="en-NZ" sz="1600" dirty="0" smtClean="0"/>
              <a:t>Cr </a:t>
            </a:r>
            <a:r>
              <a:rPr lang="en-NZ" sz="1600" dirty="0" err="1" smtClean="0"/>
              <a:t>Hayter</a:t>
            </a:r>
            <a:r>
              <a:rPr lang="en-NZ" sz="1600" dirty="0" smtClean="0"/>
              <a:t> said he would like to see cyclists getting a fair change. They had none at present against vehicles drivers, who would not keep to their proper side.</a:t>
            </a:r>
          </a:p>
          <a:p>
            <a:pPr>
              <a:buFont typeface="Wingdings" pitchFamily="2" charset="2"/>
              <a:buChar char="§"/>
            </a:pPr>
            <a:r>
              <a:rPr lang="en-NZ" sz="1600" dirty="0" smtClean="0"/>
              <a:t>The Mayor ... Cycling was the poor man’s method of getting around.</a:t>
            </a:r>
          </a:p>
          <a:p>
            <a:pPr>
              <a:buFont typeface="Wingdings" pitchFamily="2" charset="2"/>
              <a:buChar char="§"/>
            </a:pPr>
            <a:r>
              <a:rPr lang="en-NZ" sz="1600" dirty="0" smtClean="0"/>
              <a:t>Motion to appointing a special committee, carried by five to three</a:t>
            </a:r>
          </a:p>
          <a:p>
            <a:pPr>
              <a:buFont typeface="Wingdings" pitchFamily="2" charset="2"/>
              <a:buChar char="§"/>
            </a:pPr>
            <a:r>
              <a:rPr lang="en-NZ" sz="1600" dirty="0" smtClean="0"/>
              <a:t>Cr Howden suggested that the committee should experiment with a track along </a:t>
            </a:r>
            <a:r>
              <a:rPr lang="en-NZ" sz="1600" dirty="0" err="1" smtClean="0"/>
              <a:t>Anglesea</a:t>
            </a:r>
            <a:r>
              <a:rPr lang="en-NZ" sz="1600" dirty="0" smtClean="0"/>
              <a:t> St.</a:t>
            </a:r>
          </a:p>
          <a:p>
            <a:pPr>
              <a:buFont typeface="Wingdings" pitchFamily="2" charset="2"/>
              <a:buChar char="§"/>
            </a:pPr>
            <a:r>
              <a:rPr lang="en-NZ" sz="1600" dirty="0" smtClean="0"/>
              <a:t>The Mayor said that could be considered. </a:t>
            </a:r>
            <a:endParaRPr lang="en-NZ" sz="1600" dirty="0"/>
          </a:p>
        </p:txBody>
      </p:sp>
      <p:pic>
        <p:nvPicPr>
          <p:cNvPr id="1026" name="Picture 2" descr="C:\Users\nicolebos\Documents\Blog\Hamilton 1913 Sep18 Anglesea St Waikato Times.jpg"/>
          <p:cNvPicPr>
            <a:picLocks noGrp="1" noChangeAspect="1" noChangeArrowheads="1"/>
          </p:cNvPicPr>
          <p:nvPr>
            <p:ph idx="1"/>
          </p:nvPr>
        </p:nvPicPr>
        <p:blipFill>
          <a:blip r:embed="rId3" cstate="print"/>
          <a:srcRect/>
          <a:stretch>
            <a:fillRect/>
          </a:stretch>
        </p:blipFill>
        <p:spPr bwMode="auto">
          <a:xfrm>
            <a:off x="7380312" y="332656"/>
            <a:ext cx="1364553" cy="58531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930226"/>
          </a:xfrm>
        </p:spPr>
        <p:txBody>
          <a:bodyPr>
            <a:noAutofit/>
          </a:bodyPr>
          <a:lstStyle/>
          <a:p>
            <a:r>
              <a:rPr lang="en-NZ" sz="3200" dirty="0" smtClean="0"/>
              <a:t>“Please note that while </a:t>
            </a:r>
            <a:r>
              <a:rPr lang="en-NZ" sz="3200" dirty="0" err="1" smtClean="0"/>
              <a:t>Anglesea</a:t>
            </a:r>
            <a:r>
              <a:rPr lang="en-NZ" sz="3200" dirty="0" smtClean="0"/>
              <a:t> St is quite wide in the southern part, it is narrow and quite unsuitable for cycling, in the northern part” – HCC 2013</a:t>
            </a:r>
            <a:endParaRPr lang="en-NZ" sz="3200" dirty="0"/>
          </a:p>
        </p:txBody>
      </p:sp>
      <p:pic>
        <p:nvPicPr>
          <p:cNvPr id="8" name="Picture 2" descr="C:\Users\nicolebos\Documents\Blog\Anglesea st looking north.JPG"/>
          <p:cNvPicPr>
            <a:picLocks noGrp="1" noChangeAspect="1" noChangeArrowheads="1"/>
          </p:cNvPicPr>
          <p:nvPr>
            <p:ph idx="1"/>
          </p:nvPr>
        </p:nvPicPr>
        <p:blipFill>
          <a:blip r:embed="rId3" cstate="print"/>
          <a:srcRect/>
          <a:stretch>
            <a:fillRect/>
          </a:stretch>
        </p:blipFill>
        <p:spPr bwMode="auto">
          <a:xfrm>
            <a:off x="1403648" y="2060848"/>
            <a:ext cx="6034617"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3682752" cy="1162050"/>
          </a:xfrm>
        </p:spPr>
        <p:txBody>
          <a:bodyPr anchor="ctr">
            <a:noAutofit/>
          </a:bodyPr>
          <a:lstStyle/>
          <a:p>
            <a:pPr algn="ctr"/>
            <a:r>
              <a:rPr lang="en-NZ" sz="3200" b="0" dirty="0" smtClean="0"/>
              <a:t>Hamilton’s Growth pop density p/km2</a:t>
            </a:r>
            <a:endParaRPr lang="en-NZ" sz="3200" b="0" dirty="0"/>
          </a:p>
        </p:txBody>
      </p:sp>
      <p:pic>
        <p:nvPicPr>
          <p:cNvPr id="2050" name="Picture 2" descr="C:\Users\nicolebos\Documents\Blog\Hamilton Growth map.jpg"/>
          <p:cNvPicPr>
            <a:picLocks noGrp="1" noChangeAspect="1" noChangeArrowheads="1"/>
          </p:cNvPicPr>
          <p:nvPr>
            <p:ph idx="1"/>
          </p:nvPr>
        </p:nvPicPr>
        <p:blipFill>
          <a:blip r:embed="rId3" cstate="print"/>
          <a:stretch>
            <a:fillRect/>
          </a:stretch>
        </p:blipFill>
        <p:spPr bwMode="auto">
          <a:xfrm>
            <a:off x="4355976" y="273051"/>
            <a:ext cx="4392488" cy="6213244"/>
          </a:xfrm>
          <a:prstGeom prst="rect">
            <a:avLst/>
          </a:prstGeom>
          <a:noFill/>
        </p:spPr>
      </p:pic>
      <p:sp>
        <p:nvSpPr>
          <p:cNvPr id="8" name="Text Placeholder 7"/>
          <p:cNvSpPr>
            <a:spLocks noGrp="1"/>
          </p:cNvSpPr>
          <p:nvPr>
            <p:ph type="body" sz="half" idx="2"/>
          </p:nvPr>
        </p:nvSpPr>
        <p:spPr>
          <a:xfrm>
            <a:off x="395536" y="1700808"/>
            <a:ext cx="3610744" cy="4691063"/>
          </a:xfrm>
        </p:spPr>
        <p:txBody>
          <a:bodyPr anchor="ctr">
            <a:noAutofit/>
          </a:bodyPr>
          <a:lstStyle/>
          <a:p>
            <a:pPr algn="ctr"/>
            <a:r>
              <a:rPr lang="en-NZ" sz="2400" dirty="0" smtClean="0"/>
              <a:t>Year – Population – Density</a:t>
            </a:r>
          </a:p>
          <a:p>
            <a:pPr algn="ctr"/>
            <a:r>
              <a:rPr lang="en-NZ" sz="2400" dirty="0" smtClean="0"/>
              <a:t>1925 –  14,018 –   961</a:t>
            </a:r>
          </a:p>
          <a:p>
            <a:pPr algn="ctr"/>
            <a:r>
              <a:rPr lang="en-NZ" sz="2400" dirty="0" smtClean="0"/>
              <a:t>1936 – 16,150 – 1,063</a:t>
            </a:r>
          </a:p>
          <a:p>
            <a:pPr algn="ctr"/>
            <a:endParaRPr lang="en-NZ" sz="2400" dirty="0" smtClean="0"/>
          </a:p>
          <a:p>
            <a:pPr algn="ctr"/>
            <a:r>
              <a:rPr lang="en-NZ" sz="2400" dirty="0" smtClean="0"/>
              <a:t>1949 – 29,838 – 1,286</a:t>
            </a:r>
          </a:p>
          <a:p>
            <a:pPr algn="ctr"/>
            <a:r>
              <a:rPr lang="en-NZ" sz="2400" dirty="0" smtClean="0"/>
              <a:t>1954 – 35,917 – 1,436</a:t>
            </a:r>
          </a:p>
          <a:p>
            <a:pPr algn="ctr"/>
            <a:endParaRPr lang="en-NZ" sz="2400" dirty="0" smtClean="0"/>
          </a:p>
          <a:p>
            <a:pPr algn="ctr"/>
            <a:r>
              <a:rPr lang="en-NZ" sz="2400" dirty="0" smtClean="0"/>
              <a:t>1962 – 42,212 – 1,577</a:t>
            </a:r>
          </a:p>
          <a:p>
            <a:pPr algn="ctr"/>
            <a:endParaRPr lang="en-NZ" sz="2400" dirty="0" smtClean="0"/>
          </a:p>
          <a:p>
            <a:pPr algn="ctr"/>
            <a:r>
              <a:rPr lang="en-NZ" sz="2400" dirty="0" smtClean="0"/>
              <a:t>2013 – 150,200 – 1,533</a:t>
            </a:r>
            <a:endParaRPr lang="en-NZ"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23528" y="274638"/>
            <a:ext cx="4464496" cy="2722314"/>
          </a:xfrm>
        </p:spPr>
        <p:txBody>
          <a:bodyPr>
            <a:normAutofit fontScale="90000"/>
          </a:bodyPr>
          <a:lstStyle/>
          <a:p>
            <a:r>
              <a:rPr lang="en-NZ" sz="3200" dirty="0" smtClean="0"/>
              <a:t>Hamilton is of </a:t>
            </a:r>
            <a:r>
              <a:rPr lang="en-NZ" sz="3200" dirty="0" smtClean="0"/>
              <a:t>a</a:t>
            </a:r>
            <a:br>
              <a:rPr lang="en-NZ" sz="3200" dirty="0" smtClean="0"/>
            </a:br>
            <a:r>
              <a:rPr lang="en-NZ" sz="3200" dirty="0" smtClean="0"/>
              <a:t>Similar area to Central Paris</a:t>
            </a:r>
            <a:br>
              <a:rPr lang="en-NZ" sz="3200" dirty="0" smtClean="0"/>
            </a:br>
            <a:r>
              <a:rPr lang="en-NZ" sz="3200" dirty="0" smtClean="0"/>
              <a:t>Larger than Manhattan</a:t>
            </a:r>
            <a:br>
              <a:rPr lang="en-NZ" sz="3200" dirty="0" smtClean="0"/>
            </a:br>
            <a:r>
              <a:rPr lang="en-NZ" sz="3200" dirty="0" smtClean="0"/>
              <a:t>Smaller than Central London</a:t>
            </a:r>
            <a:endParaRPr lang="en-NZ" sz="3200" dirty="0"/>
          </a:p>
        </p:txBody>
      </p:sp>
      <p:pic>
        <p:nvPicPr>
          <p:cNvPr id="3077" name="Picture 5" descr="C:\Users\nicolebos\Documents\Euro 2009\P1010474.JPG"/>
          <p:cNvPicPr>
            <a:picLocks noGrp="1" noChangeAspect="1" noChangeArrowheads="1"/>
          </p:cNvPicPr>
          <p:nvPr>
            <p:ph sz="half" idx="1"/>
          </p:nvPr>
        </p:nvPicPr>
        <p:blipFill>
          <a:blip r:embed="rId3" cstate="print"/>
          <a:stretch>
            <a:fillRect/>
          </a:stretch>
        </p:blipFill>
        <p:spPr bwMode="auto">
          <a:xfrm>
            <a:off x="467544" y="3140968"/>
            <a:ext cx="4038600" cy="3028950"/>
          </a:xfrm>
          <a:prstGeom prst="rect">
            <a:avLst/>
          </a:prstGeom>
          <a:noFill/>
        </p:spPr>
      </p:pic>
      <p:pic>
        <p:nvPicPr>
          <p:cNvPr id="3075" name="Picture 3" descr="C:\Users\nicolebos\Documents\Blog\Hamilton-Paris-Manhattan-London area.jpg"/>
          <p:cNvPicPr>
            <a:picLocks noGrp="1" noChangeAspect="1" noChangeArrowheads="1"/>
          </p:cNvPicPr>
          <p:nvPr>
            <p:ph sz="half" idx="2"/>
          </p:nvPr>
        </p:nvPicPr>
        <p:blipFill>
          <a:blip r:embed="rId4" cstate="print"/>
          <a:stretch>
            <a:fillRect/>
          </a:stretch>
        </p:blipFill>
        <p:spPr bwMode="auto">
          <a:xfrm>
            <a:off x="5004048" y="476672"/>
            <a:ext cx="3919797" cy="55446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colebos\Documents\Blog\Hamilton Pop Density Thousands Netherlands Germany.jpg"/>
          <p:cNvPicPr>
            <a:picLocks noChangeAspect="1" noChangeArrowheads="1"/>
          </p:cNvPicPr>
          <p:nvPr/>
        </p:nvPicPr>
        <p:blipFill>
          <a:blip r:embed="rId3" cstate="print"/>
          <a:srcRect/>
          <a:stretch>
            <a:fillRect/>
          </a:stretch>
        </p:blipFill>
        <p:spPr bwMode="auto">
          <a:xfrm>
            <a:off x="0" y="196719"/>
            <a:ext cx="9144000" cy="646456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73050"/>
            <a:ext cx="4680520" cy="1162050"/>
          </a:xfrm>
        </p:spPr>
        <p:txBody>
          <a:bodyPr anchor="ctr">
            <a:noAutofit/>
          </a:bodyPr>
          <a:lstStyle/>
          <a:p>
            <a:pPr algn="ctr"/>
            <a:r>
              <a:rPr lang="en-NZ" sz="3200" b="0" dirty="0" smtClean="0"/>
              <a:t>Cycling Safety Panel</a:t>
            </a:r>
            <a:endParaRPr lang="en-NZ" sz="3200" b="0" dirty="0"/>
          </a:p>
        </p:txBody>
      </p:sp>
      <p:sp>
        <p:nvSpPr>
          <p:cNvPr id="7" name="Text Placeholder 6"/>
          <p:cNvSpPr>
            <a:spLocks noGrp="1"/>
          </p:cNvSpPr>
          <p:nvPr>
            <p:ph type="body" sz="half" idx="2"/>
          </p:nvPr>
        </p:nvSpPr>
        <p:spPr>
          <a:xfrm>
            <a:off x="457200" y="1435100"/>
            <a:ext cx="4042792" cy="4691063"/>
          </a:xfrm>
        </p:spPr>
        <p:txBody>
          <a:bodyPr anchor="ctr">
            <a:noAutofit/>
          </a:bodyPr>
          <a:lstStyle/>
          <a:p>
            <a:r>
              <a:rPr lang="en-NZ" sz="2400" dirty="0" smtClean="0"/>
              <a:t>“experience suggests that it takes time for any safety in numbers effect to be seen – it may not begin to have a noticeable effect until cycling reaches somewhere in the order of 5% of all journeys.” </a:t>
            </a:r>
          </a:p>
        </p:txBody>
      </p:sp>
      <p:pic>
        <p:nvPicPr>
          <p:cNvPr id="2050" name="Picture 2" descr="C:\Users\nicolebos\Documents\Blog\Hamilton Cycle to work 2013.jpg"/>
          <p:cNvPicPr>
            <a:picLocks noGrp="1" noChangeAspect="1" noChangeArrowheads="1"/>
          </p:cNvPicPr>
          <p:nvPr>
            <p:ph idx="1"/>
          </p:nvPr>
        </p:nvPicPr>
        <p:blipFill>
          <a:blip r:embed="rId3" cstate="print"/>
          <a:srcRect/>
          <a:stretch>
            <a:fillRect/>
          </a:stretch>
        </p:blipFill>
        <p:spPr bwMode="auto">
          <a:xfrm>
            <a:off x="4644008" y="548680"/>
            <a:ext cx="4137891" cy="58531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NZ" sz="3600" dirty="0" smtClean="0"/>
              <a:t>We want to be better than 5%</a:t>
            </a:r>
            <a:br>
              <a:rPr lang="en-NZ" sz="3600" dirty="0" smtClean="0"/>
            </a:br>
            <a:r>
              <a:rPr lang="en-NZ" sz="3600" dirty="0" smtClean="0"/>
              <a:t>We what to be clearly above ten percent</a:t>
            </a:r>
            <a:endParaRPr lang="en-NZ" sz="3600"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909601" y="1600200"/>
            <a:ext cx="7324797"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2713</TotalTime>
  <Words>1449</Words>
  <Application>Microsoft Office PowerPoint</Application>
  <PresentationFormat>On-screen Show (4:3)</PresentationFormat>
  <Paragraphs>132</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CAN-Do 2016 Hamilton</vt:lpstr>
      <vt:lpstr>Claudelands rail bridge  Built in 1888 without footpath  Didn’t stop Pedestrians using it  1888 wooden planking was removed  People fined for crossing including town clerk  Footpath added 1908  Note it took 20 years</vt:lpstr>
      <vt:lpstr>Hamilton Council meeting Sep 1913</vt:lpstr>
      <vt:lpstr>“Please note that while Anglesea St is quite wide in the southern part, it is narrow and quite unsuitable for cycling, in the northern part” – HCC 2013</vt:lpstr>
      <vt:lpstr>Hamilton’s Growth pop density p/km2</vt:lpstr>
      <vt:lpstr>Hamilton is of a Similar area to Central Paris Larger than Manhattan Smaller than Central London</vt:lpstr>
      <vt:lpstr>Slide 7</vt:lpstr>
      <vt:lpstr>Cycling Safety Panel</vt:lpstr>
      <vt:lpstr>We want to be better than 5% We what to be clearly above ten percent</vt:lpstr>
      <vt:lpstr>Cycle safety panel</vt:lpstr>
      <vt:lpstr>Six weekly meeting with HCC safety improvement team</vt:lpstr>
      <vt:lpstr>The wheeled Pedestrian</vt:lpstr>
      <vt:lpstr>Slide 13</vt:lpstr>
      <vt:lpstr>A person riding a bicycle is not a wheeled pedestrian</vt:lpstr>
      <vt:lpstr>HCC Same goal changing approach</vt:lpstr>
      <vt:lpstr>Slide 16</vt:lpstr>
      <vt:lpstr>Slide 17</vt:lpstr>
      <vt:lpstr>Hamilton’s 2015 approach</vt:lpstr>
      <vt:lpstr>Transit NZ - NZTA</vt:lpstr>
      <vt:lpstr>NZTA understands the different type and needs of cyclist.</vt:lpstr>
      <vt:lpstr>CAW change and new people changing approach</vt:lpstr>
      <vt:lpstr>Successful branding, along side attractive infrastructure</vt:lpstr>
      <vt:lpstr>New people new projects</vt:lpstr>
      <vt:lpstr>New people, New approach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Action Waikato</dc:title>
  <dc:creator>nicolebos</dc:creator>
  <cp:lastModifiedBy>nicolebos</cp:lastModifiedBy>
  <cp:revision>343</cp:revision>
  <dcterms:created xsi:type="dcterms:W3CDTF">2016-03-05T08:22:46Z</dcterms:created>
  <dcterms:modified xsi:type="dcterms:W3CDTF">2016-03-18T18:17:22Z</dcterms:modified>
</cp:coreProperties>
</file>